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64" r:id="rId4"/>
    <p:sldId id="257" r:id="rId5"/>
    <p:sldId id="258" r:id="rId6"/>
    <p:sldId id="259" r:id="rId7"/>
    <p:sldId id="267" r:id="rId8"/>
    <p:sldId id="268" r:id="rId9"/>
    <p:sldId id="261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815" autoAdjust="0"/>
  </p:normalViewPr>
  <p:slideViewPr>
    <p:cSldViewPr>
      <p:cViewPr varScale="1">
        <p:scale>
          <a:sx n="65" d="100"/>
          <a:sy n="65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63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brat\Desktop\wilsoncooke%20data\Vial%20weigh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brat\Desktop\wilsoncooke%20data\Vial%20weigh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brat\Desktop\wilsoncooke%20data\Vial%20weigh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brat\Desktop\wilsoncooke%20data\Vial%20weigh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Set</a:t>
            </a:r>
            <a:r>
              <a:rPr lang="en-US" baseline="0"/>
              <a:t> 1 Low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Sheet4!$R$3</c:f>
              <c:strCache>
                <c:ptCount val="1"/>
                <c:pt idx="0">
                  <c:v>Row 3</c:v>
                </c:pt>
              </c:strCache>
            </c:strRef>
          </c:tx>
          <c:invertIfNegative val="0"/>
          <c:cat>
            <c:strRef>
              <c:f>Sheet4!$S$2:$V$2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Sheet4!$S$3:$V$3</c:f>
              <c:numCache>
                <c:formatCode>General</c:formatCode>
                <c:ptCount val="4"/>
                <c:pt idx="0">
                  <c:v>3.2700000000002005E-2</c:v>
                </c:pt>
                <c:pt idx="1">
                  <c:v>5.689999999999882E-2</c:v>
                </c:pt>
                <c:pt idx="2">
                  <c:v>3.0049999999999206E-2</c:v>
                </c:pt>
                <c:pt idx="3">
                  <c:v>1.7250000000004203E-2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8C-4E81-B6AE-978897EE0F9D}"/>
            </c:ext>
          </c:extLst>
        </c:ser>
        <c:ser>
          <c:idx val="1"/>
          <c:order val="1"/>
          <c:tx>
            <c:strRef>
              <c:f>Sheet4!$R$4</c:f>
              <c:strCache>
                <c:ptCount val="1"/>
                <c:pt idx="0">
                  <c:v>Row 2</c:v>
                </c:pt>
              </c:strCache>
            </c:strRef>
          </c:tx>
          <c:invertIfNegative val="0"/>
          <c:cat>
            <c:strRef>
              <c:f>Sheet4!$S$2:$V$2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Sheet4!$S$4:$V$4</c:f>
              <c:numCache>
                <c:formatCode>General</c:formatCode>
                <c:ptCount val="4"/>
                <c:pt idx="0">
                  <c:v>3.2999999999994115E-3</c:v>
                </c:pt>
                <c:pt idx="1">
                  <c:v>2.4999999999764111E-4</c:v>
                </c:pt>
                <c:pt idx="2">
                  <c:v>0</c:v>
                </c:pt>
                <c:pt idx="3">
                  <c:v>9.9500000000034543E-3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8C-4E81-B6AE-978897EE0F9D}"/>
            </c:ext>
          </c:extLst>
        </c:ser>
        <c:ser>
          <c:idx val="2"/>
          <c:order val="2"/>
          <c:tx>
            <c:strRef>
              <c:f>Sheet4!$R$5</c:f>
              <c:strCache>
                <c:ptCount val="1"/>
                <c:pt idx="0">
                  <c:v>Row 1</c:v>
                </c:pt>
              </c:strCache>
            </c:strRef>
          </c:tx>
          <c:invertIfNegative val="0"/>
          <c:cat>
            <c:strRef>
              <c:f>Sheet4!$S$2:$V$2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Sheet4!$S$5:$V$5</c:f>
              <c:numCache>
                <c:formatCode>General</c:formatCode>
                <c:ptCount val="4"/>
                <c:pt idx="0">
                  <c:v>3.0499999999982204E-3</c:v>
                </c:pt>
                <c:pt idx="1">
                  <c:v>2.4999999999977306E-3</c:v>
                </c:pt>
                <c:pt idx="2">
                  <c:v>-9.9999999999767094E-4</c:v>
                </c:pt>
                <c:pt idx="3">
                  <c:v>1.850000000001021E-3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8C-4E81-B6AE-978897EE0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3346688"/>
        <c:axId val="53348224"/>
      </c:barChart>
      <c:catAx>
        <c:axId val="53346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3348224"/>
        <c:crosses val="autoZero"/>
        <c:auto val="1"/>
        <c:lblAlgn val="ctr"/>
        <c:lblOffset val="100"/>
        <c:noMultiLvlLbl val="0"/>
      </c:catAx>
      <c:valAx>
        <c:axId val="53348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kern="1200" baseline="0" dirty="0">
                    <a:solidFill>
                      <a:srgbClr val="000000"/>
                    </a:solidFill>
                  </a:rPr>
                  <a:t>Mass (g)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533466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Set 1 High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Sheet4!$L$3</c:f>
              <c:strCache>
                <c:ptCount val="1"/>
                <c:pt idx="0">
                  <c:v>Row 3</c:v>
                </c:pt>
              </c:strCache>
            </c:strRef>
          </c:tx>
          <c:invertIfNegative val="0"/>
          <c:cat>
            <c:strRef>
              <c:f>Sheet4!$M$2:$P$2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Sheet4!$M$3:$P$3</c:f>
              <c:numCache>
                <c:formatCode>General</c:formatCode>
                <c:ptCount val="4"/>
                <c:pt idx="0">
                  <c:v>1.0100000000001301E-2</c:v>
                </c:pt>
                <c:pt idx="1">
                  <c:v>1.0189999999999975</c:v>
                </c:pt>
                <c:pt idx="2">
                  <c:v>1.2399999999999495E-2</c:v>
                </c:pt>
                <c:pt idx="3">
                  <c:v>4.6000000000034902E-3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7-4536-BD6A-220A890BF79B}"/>
            </c:ext>
          </c:extLst>
        </c:ser>
        <c:ser>
          <c:idx val="1"/>
          <c:order val="1"/>
          <c:tx>
            <c:strRef>
              <c:f>Sheet4!$L$4</c:f>
              <c:strCache>
                <c:ptCount val="1"/>
                <c:pt idx="0">
                  <c:v>Row 2</c:v>
                </c:pt>
              </c:strCache>
            </c:strRef>
          </c:tx>
          <c:invertIfNegative val="0"/>
          <c:cat>
            <c:strRef>
              <c:f>Sheet4!$M$2:$P$2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Sheet4!$M$4:$P$4</c:f>
              <c:numCache>
                <c:formatCode>General</c:formatCode>
                <c:ptCount val="4"/>
                <c:pt idx="0">
                  <c:v>5.0000000000238829E-4</c:v>
                </c:pt>
                <c:pt idx="1">
                  <c:v>2.9999999999930099E-4</c:v>
                </c:pt>
                <c:pt idx="2">
                  <c:v>5.0000000000238829E-4</c:v>
                </c:pt>
                <c:pt idx="3">
                  <c:v>2.9000000000003511E-3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87-4536-BD6A-220A890BF79B}"/>
            </c:ext>
          </c:extLst>
        </c:ser>
        <c:ser>
          <c:idx val="2"/>
          <c:order val="2"/>
          <c:tx>
            <c:strRef>
              <c:f>Sheet4!$L$5</c:f>
              <c:strCache>
                <c:ptCount val="1"/>
                <c:pt idx="0">
                  <c:v>Row 1</c:v>
                </c:pt>
              </c:strCache>
            </c:strRef>
          </c:tx>
          <c:invertIfNegative val="0"/>
          <c:cat>
            <c:strRef>
              <c:f>Sheet4!$M$2:$P$2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Sheet4!$M$5:$P$5</c:f>
              <c:numCache>
                <c:formatCode>General</c:formatCode>
                <c:ptCount val="4"/>
                <c:pt idx="0">
                  <c:v>3.5000000000096114E-4</c:v>
                </c:pt>
                <c:pt idx="1">
                  <c:v>3.5000000000025015E-3</c:v>
                </c:pt>
                <c:pt idx="2">
                  <c:v>-1.1499999999990999E-3</c:v>
                </c:pt>
                <c:pt idx="3">
                  <c:v>2.799999999997031E-3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87-4536-BD6A-220A890BF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6446848"/>
        <c:axId val="89146112"/>
      </c:barChart>
      <c:catAx>
        <c:axId val="86446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9146112"/>
        <c:crosses val="autoZero"/>
        <c:auto val="1"/>
        <c:lblAlgn val="ctr"/>
        <c:lblOffset val="100"/>
        <c:noMultiLvlLbl val="0"/>
      </c:catAx>
      <c:valAx>
        <c:axId val="89146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kern="1200" baseline="0" dirty="0">
                    <a:solidFill>
                      <a:srgbClr val="000000"/>
                    </a:solidFill>
                  </a:rPr>
                  <a:t>Mass (g)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864468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Set</a:t>
            </a:r>
            <a:r>
              <a:rPr lang="en-US" baseline="0"/>
              <a:t> 2 High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Sheet4!$L$9</c:f>
              <c:strCache>
                <c:ptCount val="1"/>
                <c:pt idx="0">
                  <c:v>Row 3</c:v>
                </c:pt>
              </c:strCache>
            </c:strRef>
          </c:tx>
          <c:invertIfNegative val="0"/>
          <c:cat>
            <c:strRef>
              <c:f>Sheet4!$M$8:$P$8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Sheet4!$M$9:$P$9</c:f>
              <c:numCache>
                <c:formatCode>General</c:formatCode>
                <c:ptCount val="4"/>
                <c:pt idx="0">
                  <c:v>2.6999999999993907E-2</c:v>
                </c:pt>
                <c:pt idx="1">
                  <c:v>3.1199999999998292E-2</c:v>
                </c:pt>
                <c:pt idx="2">
                  <c:v>2.5900000000000006E-2</c:v>
                </c:pt>
                <c:pt idx="3">
                  <c:v>1.25499999999974E-2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D-40D8-A46B-299FCD0FD12F}"/>
            </c:ext>
          </c:extLst>
        </c:ser>
        <c:ser>
          <c:idx val="1"/>
          <c:order val="1"/>
          <c:tx>
            <c:strRef>
              <c:f>Sheet4!$L$10</c:f>
              <c:strCache>
                <c:ptCount val="1"/>
                <c:pt idx="0">
                  <c:v>Row 2</c:v>
                </c:pt>
              </c:strCache>
            </c:strRef>
          </c:tx>
          <c:invertIfNegative val="0"/>
          <c:cat>
            <c:strRef>
              <c:f>Sheet4!$M$8:$P$8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Sheet4!$M$10:$P$10</c:f>
              <c:numCache>
                <c:formatCode>General</c:formatCode>
                <c:ptCount val="4"/>
                <c:pt idx="0">
                  <c:v>1.1500000000026504E-3</c:v>
                </c:pt>
                <c:pt idx="1">
                  <c:v>1.4499999999983998E-3</c:v>
                </c:pt>
                <c:pt idx="2">
                  <c:v>4.8500000000011321E-3</c:v>
                </c:pt>
                <c:pt idx="3">
                  <c:v>3.2500000000013117E-3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7D-40D8-A46B-299FCD0FD12F}"/>
            </c:ext>
          </c:extLst>
        </c:ser>
        <c:ser>
          <c:idx val="2"/>
          <c:order val="2"/>
          <c:tx>
            <c:strRef>
              <c:f>Sheet4!$L$11</c:f>
              <c:strCache>
                <c:ptCount val="1"/>
                <c:pt idx="0">
                  <c:v>Row 1</c:v>
                </c:pt>
              </c:strCache>
            </c:strRef>
          </c:tx>
          <c:invertIfNegative val="0"/>
          <c:cat>
            <c:strRef>
              <c:f>Sheet4!$M$8:$P$8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Sheet4!$M$11:$P$11</c:f>
              <c:numCache>
                <c:formatCode>General</c:formatCode>
                <c:ptCount val="4"/>
                <c:pt idx="0">
                  <c:v>4.3000000000006419E-3</c:v>
                </c:pt>
                <c:pt idx="1">
                  <c:v>2.5000000000119415E-4</c:v>
                </c:pt>
                <c:pt idx="2">
                  <c:v>2.9999999999930099E-4</c:v>
                </c:pt>
                <c:pt idx="3">
                  <c:v>1.7499999999977004E-3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7D-40D8-A46B-299FCD0FD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0224384"/>
        <c:axId val="100238464"/>
      </c:barChart>
      <c:catAx>
        <c:axId val="100224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0238464"/>
        <c:crosses val="autoZero"/>
        <c:auto val="1"/>
        <c:lblAlgn val="ctr"/>
        <c:lblOffset val="100"/>
        <c:noMultiLvlLbl val="0"/>
      </c:catAx>
      <c:valAx>
        <c:axId val="100238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kern="1200" baseline="0" dirty="0">
                    <a:solidFill>
                      <a:srgbClr val="000000"/>
                    </a:solidFill>
                  </a:rPr>
                  <a:t>Mass (g)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002243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Set</a:t>
            </a:r>
            <a:r>
              <a:rPr lang="en-US" baseline="0"/>
              <a:t> 2 Low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Sheet4!$R$9</c:f>
              <c:strCache>
                <c:ptCount val="1"/>
                <c:pt idx="0">
                  <c:v>Row 3</c:v>
                </c:pt>
              </c:strCache>
            </c:strRef>
          </c:tx>
          <c:invertIfNegative val="0"/>
          <c:cat>
            <c:strRef>
              <c:f>Sheet4!$S$8:$V$8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Sheet4!$S$9:$V$9</c:f>
              <c:numCache>
                <c:formatCode>General</c:formatCode>
                <c:ptCount val="4"/>
                <c:pt idx="0">
                  <c:v>0.18029999999999907</c:v>
                </c:pt>
                <c:pt idx="1">
                  <c:v>0.13209999999999805</c:v>
                </c:pt>
                <c:pt idx="2">
                  <c:v>0.13840000000000099</c:v>
                </c:pt>
                <c:pt idx="3">
                  <c:v>0.161500000000004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C-4E97-BEED-F6F60B6DE2B7}"/>
            </c:ext>
          </c:extLst>
        </c:ser>
        <c:ser>
          <c:idx val="1"/>
          <c:order val="1"/>
          <c:tx>
            <c:strRef>
              <c:f>Sheet4!$R$10</c:f>
              <c:strCache>
                <c:ptCount val="1"/>
                <c:pt idx="0">
                  <c:v>Row 2</c:v>
                </c:pt>
              </c:strCache>
            </c:strRef>
          </c:tx>
          <c:invertIfNegative val="0"/>
          <c:cat>
            <c:strRef>
              <c:f>Sheet4!$S$8:$V$8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Sheet4!$S$10:$V$10</c:f>
              <c:numCache>
                <c:formatCode>General</c:formatCode>
                <c:ptCount val="4"/>
                <c:pt idx="0">
                  <c:v>1.8000000000029104E-3</c:v>
                </c:pt>
                <c:pt idx="1">
                  <c:v>8.0000000000168803E-4</c:v>
                </c:pt>
                <c:pt idx="2">
                  <c:v>0</c:v>
                </c:pt>
                <c:pt idx="3">
                  <c:v>1.3949999999997704E-2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5C-4E97-BEED-F6F60B6DE2B7}"/>
            </c:ext>
          </c:extLst>
        </c:ser>
        <c:ser>
          <c:idx val="2"/>
          <c:order val="2"/>
          <c:tx>
            <c:strRef>
              <c:f>Sheet4!$R$11</c:f>
              <c:strCache>
                <c:ptCount val="1"/>
                <c:pt idx="0">
                  <c:v>Row 1</c:v>
                </c:pt>
              </c:strCache>
            </c:strRef>
          </c:tx>
          <c:invertIfNegative val="0"/>
          <c:cat>
            <c:strRef>
              <c:f>Sheet4!$S$8:$V$8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Sheet4!$S$11:$V$11</c:f>
              <c:numCache>
                <c:formatCode>General</c:formatCode>
                <c:ptCount val="4"/>
                <c:pt idx="0">
                  <c:v>4.9500000000009016E-3</c:v>
                </c:pt>
                <c:pt idx="1">
                  <c:v>1.1649999999999499E-2</c:v>
                </c:pt>
                <c:pt idx="2">
                  <c:v>1.6500000000014808E-3</c:v>
                </c:pt>
                <c:pt idx="3">
                  <c:v>3.4499999999972899E-3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5C-4E97-BEED-F6F60B6DE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4366848"/>
        <c:axId val="51614848"/>
      </c:barChart>
      <c:catAx>
        <c:axId val="124366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1614848"/>
        <c:crosses val="autoZero"/>
        <c:auto val="1"/>
        <c:lblAlgn val="ctr"/>
        <c:lblOffset val="100"/>
        <c:noMultiLvlLbl val="0"/>
      </c:catAx>
      <c:valAx>
        <c:axId val="51614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kern="1200" baseline="0" dirty="0">
                    <a:solidFill>
                      <a:srgbClr val="000000"/>
                    </a:solidFill>
                  </a:rPr>
                  <a:t>Mass (g)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243668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3E93E-0D99-4350-9CED-36D17A080EBE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91469-AD54-430F-AC57-3B7779025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Coarse particles- swallowed, small particles- inhaled, can go through bloodstream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91469-AD54-430F-AC57-3B7779025E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1:1 mg/</a:t>
            </a:r>
            <a:r>
              <a:rPr lang="en-US" sz="1200" dirty="0" err="1"/>
              <a:t>kg:ppm</a:t>
            </a:r>
            <a:endParaRPr lang="en-US" sz="1200" dirty="0"/>
          </a:p>
          <a:p>
            <a:r>
              <a:rPr lang="en-US" sz="1200" dirty="0"/>
              <a:t>6300 mg/kg-</a:t>
            </a:r>
          </a:p>
          <a:p>
            <a:r>
              <a:rPr lang="en-US" sz="1200" dirty="0"/>
              <a:t>9830 mg/kg-EPA lead soil level: 1200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91469-AD54-430F-AC57-3B7779025E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91469-AD54-430F-AC57-3B7779025E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91469-AD54-430F-AC57-3B7779025E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 from the south/southwest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91469-AD54-430F-AC57-3B7779025E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07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Set: 8/18/16-10/28/16</a:t>
            </a:r>
          </a:p>
          <a:p>
            <a:r>
              <a:rPr lang="en-US" dirty="0"/>
              <a:t>Final Set: 10/28/16-1/18/17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91469-AD54-430F-AC57-3B7779025E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91469-AD54-430F-AC57-3B7779025E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91469-AD54-430F-AC57-3B7779025E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1B51-31D1-439A-A8C2-AB97D6F5775E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E087-AEA3-4C2B-AB62-C5C8C65D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9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1B51-31D1-439A-A8C2-AB97D6F5775E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E087-AEA3-4C2B-AB62-C5C8C65D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2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1B51-31D1-439A-A8C2-AB97D6F5775E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E087-AEA3-4C2B-AB62-C5C8C65D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4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1B51-31D1-439A-A8C2-AB97D6F5775E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E087-AEA3-4C2B-AB62-C5C8C65DF5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628650" y="1130300"/>
            <a:ext cx="7886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13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1B51-31D1-439A-A8C2-AB97D6F5775E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E087-AEA3-4C2B-AB62-C5C8C65D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8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7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1B51-31D1-439A-A8C2-AB97D6F5775E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E087-AEA3-4C2B-AB62-C5C8C65DF5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628650" y="1143000"/>
            <a:ext cx="7886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90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1B51-31D1-439A-A8C2-AB97D6F5775E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E087-AEA3-4C2B-AB62-C5C8C65D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3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1B51-31D1-439A-A8C2-AB97D6F5775E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E087-AEA3-4C2B-AB62-C5C8C65D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1B51-31D1-439A-A8C2-AB97D6F5775E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E087-AEA3-4C2B-AB62-C5C8C65D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3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1B51-31D1-439A-A8C2-AB97D6F5775E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E087-AEA3-4C2B-AB62-C5C8C65D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1B51-31D1-439A-A8C2-AB97D6F5775E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E087-AEA3-4C2B-AB62-C5C8C65D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0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C1B51-31D1-439A-A8C2-AB97D6F5775E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E087-AEA3-4C2B-AB62-C5C8C65D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0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09600"/>
            <a:ext cx="6858000" cy="2387600"/>
          </a:xfrm>
        </p:spPr>
        <p:txBody>
          <a:bodyPr>
            <a:normAutofit/>
          </a:bodyPr>
          <a:lstStyle/>
          <a:p>
            <a:r>
              <a:rPr lang="en-US" dirty="0"/>
              <a:t>Airborne Contaminants from Mining Operations In Arizona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89275"/>
            <a:ext cx="6858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Presenter: Jeremy Elias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A.E.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Sáez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E.A.Betterton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Rine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Arizona Space Grant Symposium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Arizona State University, Tempe, AZ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22503"/>
            <a:ext cx="1145893" cy="1535497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>
            <a:off x="2286000" y="3048461"/>
            <a:ext cx="5715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322503"/>
            <a:ext cx="1822720" cy="1508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45" y="5322503"/>
            <a:ext cx="1497222" cy="15084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22503"/>
            <a:ext cx="1145893" cy="1535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322503"/>
            <a:ext cx="1822720" cy="1508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45" y="5322503"/>
            <a:ext cx="1497222" cy="15084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Monitoring Windblown Dust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58150" cy="4754563"/>
          </a:xfrm>
        </p:spPr>
        <p:txBody>
          <a:bodyPr/>
          <a:lstStyle/>
          <a:p>
            <a:r>
              <a:rPr lang="en-US" dirty="0"/>
              <a:t>Mine tailings</a:t>
            </a:r>
          </a:p>
          <a:p>
            <a:r>
              <a:rPr lang="en-US" dirty="0"/>
              <a:t>Prone to wind erosion in dry/arid climates</a:t>
            </a:r>
          </a:p>
          <a:p>
            <a:r>
              <a:rPr lang="en-US" dirty="0"/>
              <a:t>Monitoring the transport of dust allows us to determine environmental impact</a:t>
            </a:r>
          </a:p>
        </p:txBody>
      </p:sp>
      <p:pic>
        <p:nvPicPr>
          <p:cNvPr id="4" name="Picture 3" descr="C:\Users\Tannia\Desktop\Project Papers\Ironking\DSC_01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" b="25949"/>
          <a:stretch/>
        </p:blipFill>
        <p:spPr bwMode="auto">
          <a:xfrm>
            <a:off x="4535129" y="3355718"/>
            <a:ext cx="4509012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100_08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355718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543800" cy="4678363"/>
          </a:xfrm>
        </p:spPr>
        <p:txBody>
          <a:bodyPr>
            <a:normAutofit/>
          </a:bodyPr>
          <a:lstStyle/>
          <a:p>
            <a:r>
              <a:rPr lang="en-US" dirty="0"/>
              <a:t>Airborne toxic contaminants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15342" r="20927" b="1925"/>
          <a:stretch/>
        </p:blipFill>
        <p:spPr bwMode="auto">
          <a:xfrm>
            <a:off x="990600" y="2362200"/>
            <a:ext cx="7371826" cy="422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By: Tania Rodriguez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Field Sites in Arizona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/>
              <a:t>Iron King Mine Site</a:t>
            </a:r>
          </a:p>
          <a:p>
            <a:pPr lvl="1"/>
            <a:r>
              <a:rPr lang="en-US" sz="2000" dirty="0"/>
              <a:t>Next to town of Dewey-Humboldt, AZ</a:t>
            </a:r>
          </a:p>
          <a:p>
            <a:pPr lvl="1"/>
            <a:r>
              <a:rPr lang="en-US" sz="2000" dirty="0"/>
              <a:t>Peak Arsenic (As) concentration: 6300 mg/kg</a:t>
            </a:r>
          </a:p>
          <a:p>
            <a:pPr lvl="1"/>
            <a:r>
              <a:rPr lang="en-US" sz="2000" dirty="0"/>
              <a:t>Peak Lead (</a:t>
            </a:r>
            <a:r>
              <a:rPr lang="en-US" sz="2000" dirty="0" err="1"/>
              <a:t>Pb</a:t>
            </a:r>
            <a:r>
              <a:rPr lang="en-US" sz="2000" dirty="0"/>
              <a:t>) concentration: 9830 mg/kg</a:t>
            </a:r>
          </a:p>
        </p:txBody>
      </p:sp>
      <p:pic>
        <p:nvPicPr>
          <p:cNvPr id="16386" name="Picture 2" descr="http://ars.els-cdn.com/content/image/1-s2.0-S1875963715000646-g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0"/>
            <a:ext cx="5121042" cy="3238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6248400"/>
            <a:ext cx="464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Arial"/>
              </a:rPr>
              <a:t>Visual satellite image of the Iron King Mine tailings and surrounding area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Measuring Windblown Dust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Collecting windblown dust across vegetation plots</a:t>
            </a:r>
          </a:p>
          <a:p>
            <a:r>
              <a:rPr lang="en-US" dirty="0"/>
              <a:t>Wilson and Cooke Samplers</a:t>
            </a:r>
          </a:p>
          <a:p>
            <a:pPr lvl="1"/>
            <a:r>
              <a:rPr lang="en-US" dirty="0"/>
              <a:t>Commonly used for measuring material transported by wind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r="7467" b="19308"/>
          <a:stretch/>
        </p:blipFill>
        <p:spPr bwMode="auto">
          <a:xfrm>
            <a:off x="638482" y="4552222"/>
            <a:ext cx="1651750" cy="192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t="14435" r="15917" b="21785"/>
          <a:stretch/>
        </p:blipFill>
        <p:spPr bwMode="auto">
          <a:xfrm>
            <a:off x="638482" y="2667000"/>
            <a:ext cx="1651749" cy="192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Tannia\Desktop\Project Papers\Ironking\I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1" r="13280" b="18360"/>
          <a:stretch/>
        </p:blipFill>
        <p:spPr bwMode="auto">
          <a:xfrm>
            <a:off x="2308348" y="2667000"/>
            <a:ext cx="617873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/>
          <a:lstStyle/>
          <a:p>
            <a:r>
              <a:rPr lang="en-US" dirty="0"/>
              <a:t>Mass Analysis</a:t>
            </a:r>
          </a:p>
          <a:p>
            <a:r>
              <a:rPr lang="en-US" dirty="0"/>
              <a:t>Inductively Coupled Plasma Mass Spectrometry (ICP-MS)</a:t>
            </a:r>
          </a:p>
          <a:p>
            <a:pPr lvl="1"/>
            <a:r>
              <a:rPr lang="en-US" dirty="0"/>
              <a:t>Elements Analyzed: V, Cr, Cr, Fe, Co, </a:t>
            </a:r>
            <a:r>
              <a:rPr lang="en-US" b="1" dirty="0"/>
              <a:t>As</a:t>
            </a:r>
            <a:r>
              <a:rPr lang="en-US" dirty="0"/>
              <a:t>, Se, Be, Al, </a:t>
            </a:r>
            <a:r>
              <a:rPr lang="en-US" dirty="0" err="1"/>
              <a:t>Mn</a:t>
            </a:r>
            <a:r>
              <a:rPr lang="en-US" dirty="0"/>
              <a:t>, Ni, Cu, Zn, Mo, Ag, Cd, Sn, Sb, Ba, </a:t>
            </a:r>
            <a:r>
              <a:rPr lang="en-US" b="1" dirty="0" err="1"/>
              <a:t>Pb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276600"/>
            <a:ext cx="462081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labrat\Downloads\20170407_130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766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Wilson &amp; Cooke Results</a:t>
            </a:r>
          </a:p>
        </p:txBody>
      </p:sp>
      <p:pic>
        <p:nvPicPr>
          <p:cNvPr id="4" name="Picture 3" descr="C:\Users\Tannia\Desktop\Project Papers\Ironking\I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1" r="13280" b="18360"/>
          <a:stretch/>
        </p:blipFill>
        <p:spPr bwMode="auto">
          <a:xfrm>
            <a:off x="926547" y="1681163"/>
            <a:ext cx="729090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3810000"/>
            <a:ext cx="2286000" cy="16002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4724400" y="685800"/>
          <a:ext cx="4419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0" y="685800"/>
          <a:ext cx="457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35052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Final Samples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-29497" y="762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Initial Samples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/>
          <a:lstStyle/>
          <a:p>
            <a:r>
              <a:rPr lang="en-US" dirty="0"/>
              <a:t>Vegetation at the edge of the tailings does have the ability to reduce wind transport of dust on the surface.</a:t>
            </a:r>
          </a:p>
          <a:p>
            <a:r>
              <a:rPr lang="en-US" dirty="0"/>
              <a:t>These results can inform future mine reclamation efforts.</a:t>
            </a:r>
          </a:p>
          <a:p>
            <a:r>
              <a:rPr lang="en-US" dirty="0"/>
              <a:t>Future Work: analyzing metal content using ICP-MS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0"/>
            <a:ext cx="5181600" cy="34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2" id="{F65BE1A1-A2B6-4AC1-B4A0-B03F6AE035E0}" vid="{15E28BAE-3F3E-45BA-9417-A8E428B17F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UA2</Template>
  <TotalTime>23191</TotalTime>
  <Words>327</Words>
  <Application>Microsoft Office PowerPoint</Application>
  <PresentationFormat>On-screen Show (4:3)</PresentationFormat>
  <Paragraphs>57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UA2</vt:lpstr>
      <vt:lpstr>Airborne Contaminants from Mining Operations In Arizona</vt:lpstr>
      <vt:lpstr>Monitoring Windblown Dust</vt:lpstr>
      <vt:lpstr>Significance</vt:lpstr>
      <vt:lpstr>Field Sites in Arizona</vt:lpstr>
      <vt:lpstr>Measuring Windblown Dust</vt:lpstr>
      <vt:lpstr>Data Analysis</vt:lpstr>
      <vt:lpstr>Wilson &amp; Cooke Results</vt:lpstr>
      <vt:lpstr>PowerPoint Presentation</vt:lpstr>
      <vt:lpstr>Conclusions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Toxic Metals in Mining Related Dust</dc:title>
  <dc:creator>labrat</dc:creator>
  <cp:lastModifiedBy>Jeremy Elias</cp:lastModifiedBy>
  <cp:revision>2063</cp:revision>
  <dcterms:created xsi:type="dcterms:W3CDTF">2017-01-25T18:11:44Z</dcterms:created>
  <dcterms:modified xsi:type="dcterms:W3CDTF">2017-04-08T01:56:46Z</dcterms:modified>
</cp:coreProperties>
</file>